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74" r:id="rId2"/>
    <p:sldId id="275" r:id="rId3"/>
    <p:sldId id="279" r:id="rId4"/>
    <p:sldId id="280" r:id="rId5"/>
    <p:sldId id="276" r:id="rId6"/>
    <p:sldId id="277" r:id="rId7"/>
    <p:sldId id="284" r:id="rId8"/>
    <p:sldId id="281" r:id="rId9"/>
    <p:sldId id="262" r:id="rId10"/>
    <p:sldId id="286" r:id="rId11"/>
    <p:sldId id="283" r:id="rId12"/>
    <p:sldId id="288" r:id="rId13"/>
    <p:sldId id="287" r:id="rId14"/>
    <p:sldId id="282" r:id="rId15"/>
    <p:sldId id="285" r:id="rId16"/>
    <p:sldId id="304" r:id="rId17"/>
    <p:sldId id="271" r:id="rId18"/>
    <p:sldId id="300" r:id="rId19"/>
    <p:sldId id="301" r:id="rId20"/>
    <p:sldId id="302" r:id="rId21"/>
    <p:sldId id="257" r:id="rId22"/>
    <p:sldId id="263" r:id="rId23"/>
    <p:sldId id="264" r:id="rId24"/>
    <p:sldId id="265" r:id="rId25"/>
    <p:sldId id="268" r:id="rId26"/>
    <p:sldId id="269" r:id="rId27"/>
    <p:sldId id="303" r:id="rId28"/>
    <p:sldId id="289" r:id="rId29"/>
    <p:sldId id="270" r:id="rId30"/>
    <p:sldId id="290" r:id="rId31"/>
    <p:sldId id="298" r:id="rId32"/>
    <p:sldId id="306" r:id="rId33"/>
    <p:sldId id="307" r:id="rId34"/>
    <p:sldId id="308" r:id="rId35"/>
    <p:sldId id="309" r:id="rId36"/>
    <p:sldId id="310" r:id="rId37"/>
    <p:sldId id="273" r:id="rId38"/>
    <p:sldId id="291" r:id="rId39"/>
    <p:sldId id="293" r:id="rId40"/>
    <p:sldId id="292" r:id="rId41"/>
    <p:sldId id="294" r:id="rId42"/>
    <p:sldId id="295" r:id="rId43"/>
    <p:sldId id="296" r:id="rId44"/>
    <p:sldId id="297" r:id="rId45"/>
    <p:sldId id="311" r:id="rId46"/>
    <p:sldId id="312" r:id="rId47"/>
    <p:sldId id="313" r:id="rId48"/>
    <p:sldId id="314" r:id="rId49"/>
    <p:sldId id="315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9912" autoAdjust="0"/>
    <p:restoredTop sz="94660"/>
  </p:normalViewPr>
  <p:slideViewPr>
    <p:cSldViewPr>
      <p:cViewPr>
        <p:scale>
          <a:sx n="66" d="100"/>
          <a:sy n="66" d="100"/>
        </p:scale>
        <p:origin x="-6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954-110E-43B4-95C8-1B605224EC57}" type="datetimeFigureOut">
              <a:rPr lang="zh-CN" altLang="en-US" smtClean="0"/>
              <a:pPr/>
              <a:t>2011/3/15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1D9F-A4DA-49D3-903F-26DB081BF0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59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Why</a:t>
            </a:r>
            <a:r>
              <a:rPr lang="en-US" altLang="zh-CN" baseline="0" dirty="0" smtClean="0"/>
              <a:t> is it important: the self-deplored guiding system can help firefighters searching in the building, while generating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11D9F-A4DA-49D3-903F-26DB081BF0B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>
            <a:lvl1pPr>
              <a:defRPr b="0"/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048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>
                <a:solidFill>
                  <a:schemeClr val="tx1"/>
                </a:solidFill>
              </a:defRPr>
            </a:lvl1pPr>
          </a:lstStyle>
          <a:p>
            <a:fld id="{A74D62FD-5902-4313-830B-E774C046DF77}" type="datetimeFigureOut">
              <a:rPr lang="zh-CN" altLang="en-US" smtClean="0"/>
              <a:pPr/>
              <a:t>2011/3/15</a:t>
            </a:fld>
            <a:endParaRPr lang="zh-CN" alt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4" name="Rectangle 8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l">
              <a:defRPr sz="1000">
                <a:latin typeface="Arial" charset="0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4585" name="Picture 9" descr="SV_187+Bla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400800"/>
            <a:ext cx="1371600" cy="369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134100" y="3048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152900" y="1524000"/>
            <a:ext cx="33909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6934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en-US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019800"/>
            <a:ext cx="1676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8534400" y="0"/>
            <a:ext cx="609600" cy="541020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8534400" y="5410200"/>
            <a:ext cx="609600" cy="1447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tx1"/>
                </a:solidFill>
                <a:latin typeface="Times" pitchFamily="18" charset="0"/>
                <a:ea typeface="宋体" charset="-122"/>
              </a:defRPr>
            </a:lvl1pPr>
          </a:lstStyle>
          <a:p>
            <a:fld id="{A35911AB-53FA-4793-AA01-D408250138E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3561" name="Picture 9" descr="SV_187+Black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6399213"/>
            <a:ext cx="1416050" cy="3825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1070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10709"/>
        </a:buClr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000108"/>
            <a:ext cx="7772400" cy="1470025"/>
          </a:xfrm>
        </p:spPr>
        <p:txBody>
          <a:bodyPr/>
          <a:lstStyle/>
          <a:p>
            <a:r>
              <a:rPr lang="en-US" sz="6000" dirty="0" smtClean="0"/>
              <a:t>Codename: </a:t>
            </a:r>
            <a:r>
              <a:rPr lang="en-US" sz="6000" dirty="0" err="1" smtClean="0"/>
              <a:t>SugarTrail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2285992"/>
            <a:ext cx="8786842" cy="1752600"/>
          </a:xfrm>
        </p:spPr>
        <p:txBody>
          <a:bodyPr/>
          <a:lstStyle/>
          <a:p>
            <a:pPr algn="l"/>
            <a:r>
              <a:rPr lang="en-US" dirty="0" smtClean="0"/>
              <a:t>Infrastructure-less indoor </a:t>
            </a:r>
          </a:p>
          <a:p>
            <a:pPr algn="l"/>
            <a:r>
              <a:rPr lang="en-US" dirty="0" smtClean="0"/>
              <a:t>location guidance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502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Integrated Ranging Reading</a:t>
            </a:r>
            <a:endParaRPr lang="zh-CN" altLang="en-US" dirty="0"/>
          </a:p>
        </p:txBody>
      </p:sp>
      <p:pic>
        <p:nvPicPr>
          <p:cNvPr id="6" name="内容占位符 5" descr="intergrated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714487"/>
            <a:ext cx="8438377" cy="37862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14422"/>
            <a:ext cx="8501090" cy="1690686"/>
          </a:xfrm>
        </p:spPr>
        <p:txBody>
          <a:bodyPr/>
          <a:lstStyle/>
          <a:p>
            <a:r>
              <a:rPr lang="en-US" dirty="0" smtClean="0"/>
              <a:t>Signatures can be clustered by a distance threshold to create </a:t>
            </a:r>
            <a:r>
              <a:rPr lang="en-US" i="1" dirty="0" smtClean="0"/>
              <a:t>virtual landmarks.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648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</a:t>
            </a:r>
            <a:endParaRPr lang="zh-CN" altLang="en-US" dirty="0"/>
          </a:p>
        </p:txBody>
      </p:sp>
      <p:pic>
        <p:nvPicPr>
          <p:cNvPr id="4" name="内容占位符 3" descr="algorithm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2852" y="0"/>
            <a:ext cx="5929676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Algorithm:</a:t>
            </a:r>
            <a:br>
              <a:rPr lang="en-US" altLang="zh-CN" dirty="0" smtClean="0"/>
            </a:br>
            <a:r>
              <a:rPr lang="en-US" altLang="zh-CN" dirty="0" smtClean="0"/>
              <a:t>Bayesian Filter</a:t>
            </a:r>
            <a:endParaRPr lang="zh-CN" altLang="en-US" dirty="0"/>
          </a:p>
        </p:txBody>
      </p:sp>
      <p:pic>
        <p:nvPicPr>
          <p:cNvPr id="6" name="内容占位符 5" descr="algorithm1.png"/>
          <p:cNvPicPr>
            <a:picLocks noGrp="1" noChangeAspect="1"/>
          </p:cNvPicPr>
          <p:nvPr>
            <p:ph idx="1"/>
          </p:nvPr>
        </p:nvPicPr>
        <p:blipFill>
          <a:blip r:embed="rId4"/>
          <a:srcRect l="5494" r="24176"/>
          <a:stretch>
            <a:fillRect/>
          </a:stretch>
        </p:blipFill>
        <p:spPr>
          <a:xfrm>
            <a:off x="214282" y="3798716"/>
            <a:ext cx="6643734" cy="1773424"/>
          </a:xfrm>
        </p:spPr>
      </p:pic>
      <p:sp>
        <p:nvSpPr>
          <p:cNvPr id="7" name="矩形 6"/>
          <p:cNvSpPr/>
          <p:nvPr/>
        </p:nvSpPr>
        <p:spPr>
          <a:xfrm>
            <a:off x="0" y="5500702"/>
            <a:ext cx="7072330" cy="571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Given current reading        and direction        , the belief of in Cluster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" name="图片 7" descr="algorithm1.5.png"/>
          <p:cNvPicPr>
            <a:picLocks noChangeAspect="1"/>
          </p:cNvPicPr>
          <p:nvPr/>
        </p:nvPicPr>
        <p:blipFill>
          <a:blip r:embed="rId5"/>
          <a:srcRect t="-7857" r="17969"/>
          <a:stretch>
            <a:fillRect/>
          </a:stretch>
        </p:blipFill>
        <p:spPr>
          <a:xfrm>
            <a:off x="0" y="1357298"/>
            <a:ext cx="7500958" cy="9806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71744"/>
            <a:ext cx="7286644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Possibility of one step away from Cluster          in direction         ending up in Cluster      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215074" y="2643182"/>
          <a:ext cx="357190" cy="428628"/>
        </p:xfrm>
        <a:graphic>
          <a:graphicData uri="http://schemas.openxmlformats.org/presentationml/2006/ole">
            <p:oleObj spid="_x0000_s19458" name="公式" r:id="rId6" imgW="190440" imgH="228600" progId="Equation.3">
              <p:embed/>
            </p:oleObj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82797" y="2857496"/>
          <a:ext cx="388939" cy="500065"/>
        </p:xfrm>
        <a:graphic>
          <a:graphicData uri="http://schemas.openxmlformats.org/presentationml/2006/ole">
            <p:oleObj spid="_x0000_s19459" name="公式" r:id="rId7" imgW="177480" imgH="2286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4286249" y="2621213"/>
          <a:ext cx="500066" cy="450597"/>
        </p:xfrm>
        <a:graphic>
          <a:graphicData uri="http://schemas.openxmlformats.org/presentationml/2006/ole">
            <p:oleObj spid="_x0000_s19460" name="公式" r:id="rId8" imgW="253800" imgH="2286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4357006" y="5357826"/>
          <a:ext cx="357870" cy="428628"/>
        </p:xfrm>
        <a:graphic>
          <a:graphicData uri="http://schemas.openxmlformats.org/presentationml/2006/ole">
            <p:oleObj spid="_x0000_s19461" name="公式" r:id="rId9" imgW="190440" imgH="228600" progId="Equation.3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2428860" y="5357829"/>
          <a:ext cx="360362" cy="500063"/>
        </p:xfrm>
        <a:graphic>
          <a:graphicData uri="http://schemas.openxmlformats.org/presentationml/2006/ole">
            <p:oleObj spid="_x0000_s19462" name="公式" r:id="rId10" imgW="164880" imgH="228600" progId="Equation.3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928662" y="5643578"/>
          <a:ext cx="388937" cy="500062"/>
        </p:xfrm>
        <a:graphic>
          <a:graphicData uri="http://schemas.openxmlformats.org/presentationml/2006/ole">
            <p:oleObj spid="_x0000_s19463" name="公式" r:id="rId11" imgW="17748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857364"/>
            <a:ext cx="8501090" cy="3053790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Local Compass Signatures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-32" y="1142984"/>
            <a:ext cx="8501122" cy="4267200"/>
          </a:xfrm>
        </p:spPr>
        <p:txBody>
          <a:bodyPr/>
          <a:lstStyle/>
          <a:p>
            <a:r>
              <a:rPr lang="en-US" altLang="zh-CN" dirty="0" smtClean="0"/>
              <a:t>The compass reading differs in different environment</a:t>
            </a:r>
          </a:p>
          <a:p>
            <a:r>
              <a:rPr lang="en-US" altLang="zh-CN" dirty="0" smtClean="0"/>
              <a:t>What we need is relative direction ( like, ‘turn left’ )  </a:t>
            </a:r>
          </a:p>
          <a:p>
            <a:endParaRPr lang="zh-CN" altLang="en-US" dirty="0"/>
          </a:p>
        </p:txBody>
      </p:sp>
      <p:pic>
        <p:nvPicPr>
          <p:cNvPr id="5" name="图片 4" descr="Node23_Compass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3357562"/>
            <a:ext cx="8429652" cy="3358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Hallway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71546"/>
            <a:ext cx="8501090" cy="4525963"/>
          </a:xfrm>
        </p:spPr>
        <p:txBody>
          <a:bodyPr/>
          <a:lstStyle/>
          <a:p>
            <a:r>
              <a:rPr lang="en-US" altLang="zh-CN" dirty="0" smtClean="0"/>
              <a:t>Using relation between real distance and ranging reading to get complete signatures </a:t>
            </a:r>
          </a:p>
          <a:p>
            <a:r>
              <a:rPr lang="en-US" altLang="zh-CN" dirty="0" smtClean="0"/>
              <a:t>Using generated signatures to get distribution table for possibility of signature belongs to certain cluster</a:t>
            </a:r>
          </a:p>
          <a:p>
            <a:r>
              <a:rPr lang="en-US" altLang="zh-CN" dirty="0" smtClean="0"/>
              <a:t>Clustering</a:t>
            </a:r>
          </a:p>
          <a:p>
            <a:r>
              <a:rPr lang="en-US" altLang="zh-CN" dirty="0" smtClean="0"/>
              <a:t>Navigation</a:t>
            </a:r>
          </a:p>
          <a:p>
            <a:r>
              <a:rPr lang="en-US" altLang="zh-CN" dirty="0" err="1" smtClean="0"/>
              <a:t>Kmeans</a:t>
            </a:r>
            <a:r>
              <a:rPr lang="en-US" altLang="zh-CN" dirty="0" smtClean="0"/>
              <a:t> Re-cluster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Real Distance &amp; Signature</a:t>
            </a:r>
            <a:endParaRPr lang="zh-CN" altLang="en-US" dirty="0"/>
          </a:p>
        </p:txBody>
      </p:sp>
      <p:pic>
        <p:nvPicPr>
          <p:cNvPr id="4" name="内容占位符 3" descr="RealRangDist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034" y="1071546"/>
            <a:ext cx="7643834" cy="505389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Clusters</a:t>
            </a:r>
            <a:endParaRPr lang="zh-CN" altLang="en-US" dirty="0"/>
          </a:p>
        </p:txBody>
      </p:sp>
      <p:pic>
        <p:nvPicPr>
          <p:cNvPr id="9" name="内容占位符 8" descr="cluste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38" y="1857364"/>
            <a:ext cx="8429652" cy="3028128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Navigation</a:t>
            </a:r>
            <a:endParaRPr lang="zh-CN" altLang="en-US" dirty="0"/>
          </a:p>
        </p:txBody>
      </p:sp>
      <p:pic>
        <p:nvPicPr>
          <p:cNvPr id="7" name="内容占位符 6" descr="r249_bn12_i10_dis1p0_basic_testing_right_scale.bmp"/>
          <p:cNvPicPr>
            <a:picLocks noGrp="1" noChangeAspect="1"/>
          </p:cNvPicPr>
          <p:nvPr>
            <p:ph idx="1"/>
          </p:nvPr>
        </p:nvPicPr>
        <p:blipFill>
          <a:blip r:embed="rId3"/>
          <a:srcRect l="4687" t="3782" r="8547" b="12586"/>
          <a:stretch>
            <a:fillRect/>
          </a:stretch>
        </p:blipFill>
        <p:spPr>
          <a:xfrm>
            <a:off x="-32" y="1714487"/>
            <a:ext cx="8429684" cy="3357587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0298" b="10298"/>
          <a:stretch>
            <a:fillRect/>
          </a:stretch>
        </p:blipFill>
        <p:spPr>
          <a:xfrm>
            <a:off x="57827" y="1285860"/>
            <a:ext cx="8443263" cy="4643470"/>
          </a:xfrm>
        </p:spPr>
      </p:pic>
    </p:spTree>
    <p:extLst>
      <p:ext uri="{BB962C8B-B14F-4D97-AF65-F5344CB8AC3E}">
        <p14:creationId xmlns:p14="http://schemas.microsoft.com/office/powerpoint/2010/main" xmlns="" val="3433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err="1" smtClean="0"/>
              <a:t>Kmeans</a:t>
            </a:r>
            <a:r>
              <a:rPr lang="en-US" altLang="zh-CN" dirty="0" smtClean="0"/>
              <a:t> Re-Clusters</a:t>
            </a:r>
            <a:endParaRPr lang="zh-CN" altLang="en-US" dirty="0"/>
          </a:p>
        </p:txBody>
      </p:sp>
      <p:pic>
        <p:nvPicPr>
          <p:cNvPr id="5" name="内容占位符 4" descr="KMeans_cluster.png"/>
          <p:cNvPicPr>
            <a:picLocks noGrp="1" noChangeAspect="1"/>
          </p:cNvPicPr>
          <p:nvPr>
            <p:ph idx="1"/>
          </p:nvPr>
        </p:nvPicPr>
        <p:blipFill>
          <a:blip r:embed="rId3"/>
          <a:srcRect r="7031" b="14911"/>
          <a:stretch>
            <a:fillRect/>
          </a:stretch>
        </p:blipFill>
        <p:spPr>
          <a:xfrm>
            <a:off x="0" y="1428736"/>
            <a:ext cx="8501090" cy="3929090"/>
          </a:xfrm>
        </p:spPr>
      </p:pic>
    </p:spTree>
    <p:extLst>
      <p:ext uri="{BB962C8B-B14F-4D97-AF65-F5344CB8AC3E}">
        <p14:creationId xmlns:p14="http://schemas.microsoft.com/office/powerpoint/2010/main" xmlns="" val="337490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Metric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285860"/>
            <a:ext cx="8215370" cy="4267200"/>
          </a:xfrm>
        </p:spPr>
        <p:txBody>
          <a:bodyPr/>
          <a:lstStyle/>
          <a:p>
            <a:r>
              <a:rPr lang="en-US" altLang="zh-CN" dirty="0" smtClean="0"/>
              <a:t>Average Distance Error: </a:t>
            </a:r>
            <a:r>
              <a:rPr lang="en-US" altLang="zh-CN" b="0" dirty="0" smtClean="0"/>
              <a:t>to measure the accuracy of the guiding system</a:t>
            </a:r>
          </a:p>
          <a:p>
            <a:pPr>
              <a:buNone/>
            </a:pPr>
            <a:r>
              <a:rPr lang="en-US" altLang="zh-CN" dirty="0" smtClean="0"/>
              <a:t>	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Average Step: </a:t>
            </a:r>
            <a:r>
              <a:rPr lang="en-US" altLang="zh-CN" b="0" dirty="0" smtClean="0"/>
              <a:t>to measure how well the guidance is on choosing path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14348" y="2325686"/>
          <a:ext cx="2836862" cy="889000"/>
        </p:xfrm>
        <a:graphic>
          <a:graphicData uri="http://schemas.openxmlformats.org/presentationml/2006/ole">
            <p:oleObj spid="_x0000_s1039" name="公式" r:id="rId4" imgW="1459866" imgH="457002" progId="Equation.3">
              <p:embed/>
            </p:oleObj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95991" y="4572008"/>
          <a:ext cx="2775877" cy="1214446"/>
        </p:xfrm>
        <a:graphic>
          <a:graphicData uri="http://schemas.openxmlformats.org/presentationml/2006/ole">
            <p:oleObj spid="_x0000_s1040" name="公式" r:id="rId5" imgW="1422400" imgH="622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Parameters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9600" y="1524000"/>
            <a:ext cx="7534300" cy="4267200"/>
          </a:xfrm>
        </p:spPr>
        <p:txBody>
          <a:bodyPr/>
          <a:lstStyle/>
          <a:p>
            <a:r>
              <a:rPr lang="en-US" altLang="zh-CN" dirty="0" smtClean="0"/>
              <a:t>Number of Anchors</a:t>
            </a:r>
          </a:p>
          <a:p>
            <a:pPr lvl="1"/>
            <a:r>
              <a:rPr lang="en-US" altLang="zh-CN" b="0" dirty="0" smtClean="0"/>
              <a:t>At least 4</a:t>
            </a:r>
          </a:p>
          <a:p>
            <a:pPr lvl="1"/>
            <a:r>
              <a:rPr lang="en-US" altLang="zh-CN" b="0" dirty="0" smtClean="0"/>
              <a:t>Tested from 4 to 12</a:t>
            </a:r>
          </a:p>
          <a:p>
            <a:pPr lvl="1">
              <a:buNone/>
            </a:pPr>
            <a:endParaRPr lang="en-US" altLang="zh-CN" dirty="0" smtClean="0"/>
          </a:p>
          <a:p>
            <a:r>
              <a:rPr lang="en-US" altLang="zh-CN" dirty="0" smtClean="0"/>
              <a:t>Distribution Table (the clusters size)</a:t>
            </a:r>
          </a:p>
          <a:p>
            <a:pPr lvl="1"/>
            <a:r>
              <a:rPr lang="en-US" altLang="zh-CN" b="0" dirty="0" smtClean="0"/>
              <a:t>Tested from 0.5 to 3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r="7031"/>
          <a:stretch>
            <a:fillRect/>
          </a:stretch>
        </p:blipFill>
        <p:spPr>
          <a:xfrm>
            <a:off x="214282" y="1285860"/>
            <a:ext cx="8001056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Number of Anchors</a:t>
            </a:r>
            <a:endParaRPr lang="zh-CN" altLang="en-US" dirty="0"/>
          </a:p>
        </p:txBody>
      </p:sp>
      <p:pic>
        <p:nvPicPr>
          <p:cNvPr id="8" name="内容占位符 7" descr="r249_i10_dis1p0_bn4to12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r="7031"/>
          <a:stretch>
            <a:fillRect/>
          </a:stretch>
        </p:blipFill>
        <p:spPr>
          <a:xfrm>
            <a:off x="285720" y="1214422"/>
            <a:ext cx="7929618" cy="42924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dist_err.bmp"/>
          <p:cNvPicPr>
            <a:picLocks noGrp="1" noChangeAspect="1"/>
          </p:cNvPicPr>
          <p:nvPr>
            <p:ph idx="1"/>
          </p:nvPr>
        </p:nvPicPr>
        <p:blipFill>
          <a:blip r:embed="rId3"/>
          <a:srcRect l="5468" t="-3176" r="7031"/>
          <a:stretch>
            <a:fillRect/>
          </a:stretch>
        </p:blipFill>
        <p:spPr>
          <a:xfrm>
            <a:off x="285720" y="1071546"/>
            <a:ext cx="8001056" cy="464273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Distribution</a:t>
            </a:r>
            <a:endParaRPr lang="zh-CN" altLang="en-US" dirty="0"/>
          </a:p>
        </p:txBody>
      </p:sp>
      <p:pic>
        <p:nvPicPr>
          <p:cNvPr id="5" name="内容占位符 4" descr="r249_i10_bn12_dis0p5to3p0_ave_step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-1588" r="7031"/>
          <a:stretch>
            <a:fillRect/>
          </a:stretch>
        </p:blipFill>
        <p:spPr>
          <a:xfrm>
            <a:off x="357158" y="1214422"/>
            <a:ext cx="7858180" cy="45712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0" y="1071546"/>
            <a:ext cx="8572528" cy="4267200"/>
          </a:xfrm>
        </p:spPr>
        <p:txBody>
          <a:bodyPr/>
          <a:lstStyle/>
          <a:p>
            <a:r>
              <a:rPr lang="en-US" altLang="zh-CN" dirty="0" smtClean="0"/>
              <a:t>Collecting Ranging Signatures and Compass Readings every 10 centimeters</a:t>
            </a:r>
          </a:p>
          <a:p>
            <a:pPr lvl="1"/>
            <a:r>
              <a:rPr lang="en-US" altLang="zh-CN" b="0" dirty="0" smtClean="0"/>
              <a:t>20 ranging signatures for one point</a:t>
            </a:r>
          </a:p>
          <a:p>
            <a:pPr lvl="1"/>
            <a:r>
              <a:rPr lang="en-US" altLang="zh-CN" b="0" dirty="0" smtClean="0"/>
              <a:t>1 Compass reading</a:t>
            </a:r>
          </a:p>
          <a:p>
            <a:r>
              <a:rPr lang="en-US" altLang="zh-CN" dirty="0" smtClean="0"/>
              <a:t>Randomly pick readings as training trail</a:t>
            </a:r>
          </a:p>
          <a:p>
            <a:r>
              <a:rPr lang="en-US" altLang="zh-CN" dirty="0" smtClean="0"/>
              <a:t>Filtering readings in signature by their stand deviation</a:t>
            </a:r>
          </a:p>
          <a:p>
            <a:r>
              <a:rPr lang="en-US" altLang="zh-CN" dirty="0" smtClean="0"/>
              <a:t>Using subset of the signatures for clustering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31761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6796" t="1107"/>
          <a:stretch>
            <a:fillRect/>
          </a:stretch>
        </p:blipFill>
        <p:spPr bwMode="auto">
          <a:xfrm>
            <a:off x="1643042" y="1000108"/>
            <a:ext cx="685804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error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3" y="1428736"/>
            <a:ext cx="8536451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505074" y="5643562"/>
          <a:ext cx="4875747" cy="714395"/>
        </p:xfrm>
        <a:graphic>
          <a:graphicData uri="http://schemas.openxmlformats.org/presentationml/2006/ole">
            <p:oleObj spid="_x0000_s31760" name="公式" r:id="rId5" imgW="294624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5720" y="1000108"/>
            <a:ext cx="8143932" cy="4267200"/>
          </a:xfrm>
        </p:spPr>
        <p:txBody>
          <a:bodyPr/>
          <a:lstStyle/>
          <a:p>
            <a:r>
              <a:rPr lang="en-US" dirty="0" smtClean="0"/>
              <a:t>Emergency Response</a:t>
            </a:r>
            <a:r>
              <a:rPr lang="en-US" i="1" dirty="0" smtClean="0"/>
              <a:t> – Fire</a:t>
            </a:r>
          </a:p>
          <a:p>
            <a:pPr marL="880110" lvl="1" indent="-514350"/>
            <a:r>
              <a:rPr lang="en-US" b="0" dirty="0"/>
              <a:t>Unknown environment</a:t>
            </a:r>
          </a:p>
          <a:p>
            <a:pPr marL="880110" lvl="1" indent="-514350"/>
            <a:r>
              <a:rPr lang="en-US" b="0" dirty="0"/>
              <a:t>No infrastructure</a:t>
            </a:r>
          </a:p>
          <a:p>
            <a:pPr marL="880110" lvl="1" indent="-514350"/>
            <a:r>
              <a:rPr lang="en-US" b="0" dirty="0"/>
              <a:t>Need for </a:t>
            </a:r>
            <a:r>
              <a:rPr lang="en-US" b="0" i="1" dirty="0" smtClean="0">
                <a:solidFill>
                  <a:srgbClr val="FF0000"/>
                </a:solidFill>
              </a:rPr>
              <a:t>navigation</a:t>
            </a:r>
            <a:endParaRPr lang="en-US" b="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Locating Things – </a:t>
            </a:r>
            <a:r>
              <a:rPr lang="en-US" dirty="0" err="1" smtClean="0"/>
              <a:t>Walmart</a:t>
            </a:r>
            <a:r>
              <a:rPr lang="en-US" dirty="0" smtClean="0"/>
              <a:t>/ Old people’s home</a:t>
            </a:r>
          </a:p>
          <a:p>
            <a:pPr lvl="1"/>
            <a:r>
              <a:rPr lang="en-US" b="0" dirty="0" smtClean="0"/>
              <a:t>Low cost infrastructure</a:t>
            </a:r>
          </a:p>
          <a:p>
            <a:pPr lvl="1"/>
            <a:r>
              <a:rPr lang="en-US" b="0" dirty="0" smtClean="0"/>
              <a:t>Quick and easy to deploy and maintain</a:t>
            </a:r>
          </a:p>
          <a:p>
            <a:pPr lvl="1"/>
            <a:r>
              <a:rPr lang="en-US" b="0" dirty="0" smtClean="0"/>
              <a:t>Need for </a:t>
            </a:r>
            <a:r>
              <a:rPr lang="en-US" b="0" i="1" dirty="0" smtClean="0">
                <a:solidFill>
                  <a:srgbClr val="FF0000"/>
                </a:solidFill>
              </a:rPr>
              <a:t>navigation</a:t>
            </a:r>
            <a:endParaRPr lang="en-US" b="0" dirty="0" smtClean="0">
              <a:solidFill>
                <a:srgbClr val="FF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9322" y="260648"/>
            <a:ext cx="2536638" cy="266429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200" dirty="0" smtClean="0">
                <a:solidFill>
                  <a:srgbClr val="FF0000"/>
                </a:solidFill>
              </a:rPr>
              <a:t>Navigation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Leading people to the point of interest is sufficient, as opposed to knowing it’s absolute location on a map.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83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Experiment in Lab</a:t>
            </a:r>
            <a:endParaRPr lang="zh-CN" altLang="en-US" dirty="0"/>
          </a:p>
        </p:txBody>
      </p:sp>
      <p:pic>
        <p:nvPicPr>
          <p:cNvPr id="6" name="内容占位符 5" descr="real_threshold_and_ave_step.bmp"/>
          <p:cNvPicPr>
            <a:picLocks noGrp="1" noChangeAspect="1"/>
          </p:cNvPicPr>
          <p:nvPr>
            <p:ph idx="1"/>
          </p:nvPr>
        </p:nvPicPr>
        <p:blipFill>
          <a:blip r:embed="rId4"/>
          <a:srcRect l="7812" r="7031"/>
          <a:stretch>
            <a:fillRect/>
          </a:stretch>
        </p:blipFill>
        <p:spPr>
          <a:xfrm>
            <a:off x="-32" y="1428736"/>
            <a:ext cx="8536448" cy="3500462"/>
          </a:xfrm>
        </p:spPr>
      </p:pic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00430" y="5500702"/>
          <a:ext cx="3322264" cy="785818"/>
        </p:xfrm>
        <a:graphic>
          <a:graphicData uri="http://schemas.openxmlformats.org/presentationml/2006/ole">
            <p:oleObj spid="_x0000_s67587" name="公式" r:id="rId5" imgW="182880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Experiment in Supermarket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214422"/>
            <a:ext cx="8220084" cy="4286280"/>
          </a:xfrm>
        </p:spPr>
        <p:txBody>
          <a:bodyPr/>
          <a:lstStyle/>
          <a:p>
            <a:r>
              <a:rPr lang="en-US" altLang="zh-CN" dirty="0" smtClean="0"/>
              <a:t>Ranging Test</a:t>
            </a:r>
          </a:p>
          <a:p>
            <a:pPr lvl="1"/>
            <a:r>
              <a:rPr lang="en-US" altLang="zh-CN" b="0" dirty="0" smtClean="0"/>
              <a:t>How long can it rang?</a:t>
            </a:r>
          </a:p>
          <a:p>
            <a:pPr lvl="1"/>
            <a:r>
              <a:rPr lang="en-US" altLang="zh-CN" b="0" dirty="0" smtClean="0"/>
              <a:t>Where to put anchors?</a:t>
            </a:r>
          </a:p>
          <a:p>
            <a:r>
              <a:rPr lang="en-US" altLang="zh-CN" dirty="0" smtClean="0"/>
              <a:t>Clustering Test</a:t>
            </a:r>
          </a:p>
          <a:p>
            <a:pPr lvl="1"/>
            <a:r>
              <a:rPr lang="en-US" altLang="zh-CN" b="0" dirty="0" smtClean="0"/>
              <a:t>Can area across racks be distinguished?</a:t>
            </a:r>
          </a:p>
          <a:p>
            <a:pPr lvl="1"/>
            <a:r>
              <a:rPr lang="en-US" altLang="zh-CN" b="0" dirty="0" smtClean="0"/>
              <a:t>Can area alone the racks be distinguished?</a:t>
            </a:r>
            <a:endParaRPr lang="zh-CN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Market: </a:t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5" name="内容占位符 4" descr="supermarket_env_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524000"/>
            <a:ext cx="6286544" cy="471490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New Wing Yuan Market: </a:t>
            </a:r>
            <a:br>
              <a:rPr lang="en-US" altLang="zh-CN" dirty="0" smtClean="0"/>
            </a:br>
            <a:r>
              <a:rPr lang="en-US" altLang="zh-CN" dirty="0" smtClean="0"/>
              <a:t>Environment</a:t>
            </a:r>
            <a:endParaRPr lang="en-US" dirty="0"/>
          </a:p>
        </p:txBody>
      </p:sp>
      <p:pic>
        <p:nvPicPr>
          <p:cNvPr id="7" name="内容占位符 6" descr="supermarket_env_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596" y="1571612"/>
            <a:ext cx="3571900" cy="4762532"/>
          </a:xfrm>
        </p:spPr>
      </p:pic>
      <p:pic>
        <p:nvPicPr>
          <p:cNvPr id="8" name="图片 7" descr="supermarket_env_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1571612"/>
            <a:ext cx="3589760" cy="4786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Laptop</a:t>
            </a:r>
            <a:endParaRPr lang="zh-CN" altLang="en-US" dirty="0"/>
          </a:p>
        </p:txBody>
      </p:sp>
      <p:pic>
        <p:nvPicPr>
          <p:cNvPr id="4" name="内容占位符 3" descr="IMG_025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100" y="1428736"/>
            <a:ext cx="6572264" cy="4929198"/>
          </a:xfrm>
        </p:spPr>
      </p:pic>
      <p:sp>
        <p:nvSpPr>
          <p:cNvPr id="5" name="矩形 4"/>
          <p:cNvSpPr/>
          <p:nvPr/>
        </p:nvSpPr>
        <p:spPr>
          <a:xfrm>
            <a:off x="5715008" y="1071546"/>
            <a:ext cx="2643206" cy="164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Connect Base to the laptop </a:t>
            </a:r>
          </a:p>
          <a:p>
            <a:pPr>
              <a:buFont typeface="Arial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</a:rPr>
              <a:t>Use </a:t>
            </a:r>
            <a:r>
              <a:rPr lang="en-US" altLang="zh-CN" dirty="0" err="1" smtClean="0">
                <a:solidFill>
                  <a:schemeClr val="tx1"/>
                </a:solidFill>
              </a:rPr>
              <a:t>Matlab</a:t>
            </a:r>
            <a:r>
              <a:rPr lang="en-US" altLang="zh-CN" dirty="0" smtClean="0">
                <a:solidFill>
                  <a:schemeClr val="tx1"/>
                </a:solidFill>
              </a:rPr>
              <a:t> serial port get data directly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Anchor</a:t>
            </a:r>
            <a:endParaRPr lang="zh-CN" altLang="en-US" dirty="0"/>
          </a:p>
        </p:txBody>
      </p:sp>
      <p:pic>
        <p:nvPicPr>
          <p:cNvPr id="4" name="内容占位符 3" descr="IMG_024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0052" y="1524000"/>
            <a:ext cx="5689600" cy="4267200"/>
          </a:xfrm>
        </p:spPr>
      </p:pic>
      <p:sp>
        <p:nvSpPr>
          <p:cNvPr id="5" name="右箭头 4"/>
          <p:cNvSpPr/>
          <p:nvPr/>
        </p:nvSpPr>
        <p:spPr>
          <a:xfrm>
            <a:off x="2143108" y="3786190"/>
            <a:ext cx="3857652" cy="35719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1472" y="3429000"/>
            <a:ext cx="1500166" cy="114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</a:rPr>
              <a:t>Anchor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Equipments:</a:t>
            </a:r>
            <a:br>
              <a:rPr lang="en-US" altLang="zh-CN" dirty="0" smtClean="0"/>
            </a:br>
            <a:r>
              <a:rPr lang="en-US" altLang="zh-CN" dirty="0" smtClean="0"/>
              <a:t>Node and Base</a:t>
            </a:r>
            <a:endParaRPr lang="zh-CN" altLang="en-US" dirty="0"/>
          </a:p>
        </p:txBody>
      </p:sp>
      <p:pic>
        <p:nvPicPr>
          <p:cNvPr id="4" name="内容占位符 3" descr="supermarket_evn_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28" y="1524000"/>
            <a:ext cx="3200400" cy="4267200"/>
          </a:xfrm>
        </p:spPr>
      </p:pic>
      <p:sp>
        <p:nvSpPr>
          <p:cNvPr id="5" name="矩形 4"/>
          <p:cNvSpPr/>
          <p:nvPr/>
        </p:nvSpPr>
        <p:spPr>
          <a:xfrm>
            <a:off x="5715008" y="2000240"/>
            <a:ext cx="2500330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Base and Node align vertically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8" name="图片 7" descr="supermarket_rang_test.bmp"/>
          <p:cNvPicPr>
            <a:picLocks noChangeAspect="1"/>
          </p:cNvPicPr>
          <p:nvPr/>
        </p:nvPicPr>
        <p:blipFill>
          <a:blip r:embed="rId3"/>
          <a:srcRect l="16512" t="3948" r="15606"/>
          <a:stretch>
            <a:fillRect/>
          </a:stretch>
        </p:blipFill>
        <p:spPr>
          <a:xfrm>
            <a:off x="2000232" y="1571612"/>
            <a:ext cx="5286412" cy="521495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643570" y="2214554"/>
            <a:ext cx="214314" cy="364333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x_increase.bmp"/>
          <p:cNvPicPr>
            <a:picLocks noChangeAspect="1"/>
          </p:cNvPicPr>
          <p:nvPr/>
        </p:nvPicPr>
        <p:blipFill>
          <a:blip r:embed="rId3"/>
          <a:srcRect l="6458" t="4321" r="7860"/>
          <a:stretch>
            <a:fillRect/>
          </a:stretch>
        </p:blipFill>
        <p:spPr>
          <a:xfrm>
            <a:off x="-32" y="1785925"/>
            <a:ext cx="8501122" cy="34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5" name="图片 4" descr="supermarket_y_increase.bmp"/>
          <p:cNvPicPr>
            <a:picLocks noChangeAspect="1"/>
          </p:cNvPicPr>
          <p:nvPr/>
        </p:nvPicPr>
        <p:blipFill>
          <a:blip r:embed="rId3"/>
          <a:srcRect l="7812" t="468" r="7812"/>
          <a:stretch>
            <a:fillRect/>
          </a:stretch>
        </p:blipFill>
        <p:spPr>
          <a:xfrm>
            <a:off x="-32" y="1857364"/>
            <a:ext cx="8429684" cy="345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2844" y="1071546"/>
            <a:ext cx="6934200" cy="4267200"/>
          </a:xfrm>
        </p:spPr>
        <p:txBody>
          <a:bodyPr/>
          <a:lstStyle/>
          <a:p>
            <a:r>
              <a:rPr lang="en-US" dirty="0" smtClean="0"/>
              <a:t>Existing location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428868"/>
            <a:ext cx="1511300" cy="1358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284984"/>
            <a:ext cx="1270000" cy="1244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509120"/>
            <a:ext cx="2057400" cy="1041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44" y="3929066"/>
            <a:ext cx="2274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 (Slam)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Resource intensive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445224"/>
            <a:ext cx="5288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GPS-like Range Based Ultrasound/UWB (Slam)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Need infrastructure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3636" y="3071810"/>
            <a:ext cx="26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 Based Wi-Fi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Coarse-grained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Calibration</a:t>
            </a:r>
          </a:p>
        </p:txBody>
      </p:sp>
      <p:pic>
        <p:nvPicPr>
          <p:cNvPr id="10" name="图片 9" descr="rout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12" y="1357298"/>
            <a:ext cx="1571636" cy="15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25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Along Aisle</a:t>
            </a:r>
            <a:endParaRPr lang="en-US" dirty="0"/>
          </a:p>
        </p:txBody>
      </p:sp>
      <p:pic>
        <p:nvPicPr>
          <p:cNvPr id="6" name="图片 5" descr="supermarket_rang_test.bmp"/>
          <p:cNvPicPr>
            <a:picLocks noChangeAspect="1"/>
          </p:cNvPicPr>
          <p:nvPr/>
        </p:nvPicPr>
        <p:blipFill>
          <a:blip r:embed="rId3"/>
          <a:srcRect l="17270" t="1333" r="16732"/>
          <a:stretch>
            <a:fillRect/>
          </a:stretch>
        </p:blipFill>
        <p:spPr>
          <a:xfrm>
            <a:off x="2000232" y="1500174"/>
            <a:ext cx="5072098" cy="5286388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500298" y="2214554"/>
            <a:ext cx="3000396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7" name="图片 6" descr="supermarket_rang_test.bmp"/>
          <p:cNvPicPr>
            <a:picLocks noChangeAspect="1"/>
          </p:cNvPicPr>
          <p:nvPr/>
        </p:nvPicPr>
        <p:blipFill>
          <a:blip r:embed="rId3"/>
          <a:srcRect l="17368" t="3862" r="15608"/>
          <a:stretch>
            <a:fillRect/>
          </a:stretch>
        </p:blipFill>
        <p:spPr>
          <a:xfrm>
            <a:off x="2000232" y="1428736"/>
            <a:ext cx="5214974" cy="521497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5000628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4572000" y="2143116"/>
            <a:ext cx="142876" cy="271464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Along Aisle Across Rack</a:t>
            </a:r>
            <a:endParaRPr lang="en-US" dirty="0"/>
          </a:p>
        </p:txBody>
      </p:sp>
      <p:pic>
        <p:nvPicPr>
          <p:cNvPr id="11" name="内容占位符 10" descr="supermarket_1_rack.bmp"/>
          <p:cNvPicPr>
            <a:picLocks noGrp="1" noChangeAspect="1"/>
          </p:cNvPicPr>
          <p:nvPr>
            <p:ph idx="1"/>
          </p:nvPr>
        </p:nvPicPr>
        <p:blipFill>
          <a:blip r:embed="rId3"/>
          <a:srcRect l="7031" t="3125" r="7031"/>
          <a:stretch>
            <a:fillRect/>
          </a:stretch>
        </p:blipFill>
        <p:spPr>
          <a:xfrm>
            <a:off x="-32" y="1428736"/>
            <a:ext cx="8215370" cy="2315241"/>
          </a:xfrm>
        </p:spPr>
      </p:pic>
      <p:sp>
        <p:nvSpPr>
          <p:cNvPr id="15" name="矩形 14"/>
          <p:cNvSpPr/>
          <p:nvPr/>
        </p:nvSpPr>
        <p:spPr>
          <a:xfrm>
            <a:off x="5786446" y="1500174"/>
            <a:ext cx="12858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First Rack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" name="图片 15" descr="supermarket_2_rack.bmp"/>
          <p:cNvPicPr>
            <a:picLocks noChangeAspect="1"/>
          </p:cNvPicPr>
          <p:nvPr/>
        </p:nvPicPr>
        <p:blipFill>
          <a:blip r:embed="rId4"/>
          <a:srcRect l="7812" t="2857" r="7031"/>
          <a:stretch>
            <a:fillRect/>
          </a:stretch>
        </p:blipFill>
        <p:spPr>
          <a:xfrm>
            <a:off x="71406" y="3857628"/>
            <a:ext cx="8143932" cy="251800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929322" y="3929066"/>
            <a:ext cx="164307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Second Rack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8" name="图片 7" descr="supermarket_rang_test1.bmp"/>
          <p:cNvPicPr>
            <a:picLocks noChangeAspect="1"/>
          </p:cNvPicPr>
          <p:nvPr/>
        </p:nvPicPr>
        <p:blipFill>
          <a:blip r:embed="rId3"/>
          <a:srcRect l="16934" t="2771" r="17386"/>
          <a:stretch>
            <a:fillRect/>
          </a:stretch>
        </p:blipFill>
        <p:spPr>
          <a:xfrm>
            <a:off x="2214546" y="1500174"/>
            <a:ext cx="4857784" cy="5013446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072066" y="3286124"/>
            <a:ext cx="214314" cy="214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3357554" y="3286124"/>
            <a:ext cx="1500198" cy="214314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429256" y="3286124"/>
            <a:ext cx="1071570" cy="21431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Ranging Test: </a:t>
            </a:r>
            <a:br>
              <a:rPr lang="en-US" dirty="0" smtClean="0"/>
            </a:br>
            <a:r>
              <a:rPr lang="en-US" dirty="0" smtClean="0"/>
              <a:t>Across Racks</a:t>
            </a:r>
            <a:endParaRPr lang="en-US" dirty="0"/>
          </a:p>
        </p:txBody>
      </p:sp>
      <p:pic>
        <p:nvPicPr>
          <p:cNvPr id="5" name="内容占位符 4" descr="supermarket_racks_test.bmp"/>
          <p:cNvPicPr>
            <a:picLocks noGrp="1" noChangeAspect="1"/>
          </p:cNvPicPr>
          <p:nvPr>
            <p:ph idx="1"/>
          </p:nvPr>
        </p:nvPicPr>
        <p:blipFill>
          <a:blip r:embed="rId3"/>
          <a:srcRect l="9375" t="480" r="7812"/>
          <a:stretch>
            <a:fillRect/>
          </a:stretch>
        </p:blipFill>
        <p:spPr>
          <a:xfrm>
            <a:off x="142844" y="1714488"/>
            <a:ext cx="8215370" cy="3642664"/>
          </a:xfrm>
        </p:spPr>
      </p:pic>
    </p:spTree>
    <p:extLst>
      <p:ext uri="{BB962C8B-B14F-4D97-AF65-F5344CB8AC3E}">
        <p14:creationId xmlns:p14="http://schemas.microsoft.com/office/powerpoint/2010/main" xmlns="" val="32772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Organized Data Collecting:</a:t>
            </a:r>
            <a:br>
              <a:rPr lang="en-US" altLang="zh-CN" dirty="0" smtClean="0"/>
            </a:br>
            <a:r>
              <a:rPr lang="en-US" altLang="zh-CN" dirty="0" smtClean="0"/>
              <a:t>Sample points</a:t>
            </a:r>
            <a:endParaRPr lang="zh-CN" altLang="en-US" dirty="0"/>
          </a:p>
        </p:txBody>
      </p:sp>
      <p:pic>
        <p:nvPicPr>
          <p:cNvPr id="4" name="内容占位符 9" descr="supermarket_data_point_complete(1).bmp"/>
          <p:cNvPicPr>
            <a:picLocks noGrp="1" noChangeAspect="1"/>
          </p:cNvPicPr>
          <p:nvPr>
            <p:ph idx="1"/>
          </p:nvPr>
        </p:nvPicPr>
        <p:blipFill>
          <a:blip r:embed="rId3"/>
          <a:srcRect l="15934" t="327" r="16071"/>
          <a:stretch>
            <a:fillRect/>
          </a:stretch>
        </p:blipFill>
        <p:spPr>
          <a:xfrm>
            <a:off x="1551507" y="1357298"/>
            <a:ext cx="6806707" cy="5214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Filter the Data for Our Use: </a:t>
            </a:r>
            <a:br>
              <a:rPr lang="en-US" altLang="zh-CN" dirty="0" smtClean="0"/>
            </a:br>
            <a:r>
              <a:rPr lang="en-US" altLang="zh-CN" dirty="0" smtClean="0"/>
              <a:t>2x2 feet grid</a:t>
            </a:r>
            <a:endParaRPr lang="zh-CN" altLang="en-US" dirty="0"/>
          </a:p>
        </p:txBody>
      </p:sp>
      <p:pic>
        <p:nvPicPr>
          <p:cNvPr id="4" name="内容占位符 3" descr="supermarket_data_point_2grid.bmp"/>
          <p:cNvPicPr>
            <a:picLocks noGrp="1" noChangeAspect="1"/>
          </p:cNvPicPr>
          <p:nvPr>
            <p:ph idx="1"/>
          </p:nvPr>
        </p:nvPicPr>
        <p:blipFill>
          <a:blip r:embed="rId3"/>
          <a:srcRect l="16964" t="2299" r="16071"/>
          <a:stretch>
            <a:fillRect/>
          </a:stretch>
        </p:blipFill>
        <p:spPr>
          <a:xfrm>
            <a:off x="1684512" y="1500174"/>
            <a:ext cx="6745140" cy="51435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Clustering:</a:t>
            </a:r>
            <a:br>
              <a:rPr lang="en-US" altLang="zh-CN" dirty="0" smtClean="0"/>
            </a:br>
            <a:r>
              <a:rPr lang="en-US" altLang="zh-CN" dirty="0" smtClean="0"/>
              <a:t>Using sub-set of signature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81006" y="1357298"/>
            <a:ext cx="8148646" cy="4267200"/>
          </a:xfrm>
        </p:spPr>
        <p:txBody>
          <a:bodyPr/>
          <a:lstStyle/>
          <a:p>
            <a:r>
              <a:rPr lang="en-US" altLang="zh-CN" dirty="0" smtClean="0"/>
              <a:t>Using sub-set of signature in Clustering</a:t>
            </a:r>
          </a:p>
          <a:p>
            <a:r>
              <a:rPr lang="en-US" altLang="zh-CN" dirty="0" smtClean="0"/>
              <a:t>Comparing 2 readings’ overlapped signature readings number</a:t>
            </a:r>
          </a:p>
          <a:p>
            <a:pPr lvl="1"/>
            <a:r>
              <a:rPr lang="en-US" altLang="zh-CN" b="0" dirty="0" smtClean="0"/>
              <a:t>If &gt; </a:t>
            </a:r>
            <a:r>
              <a:rPr lang="en-US" altLang="zh-CN" b="0" dirty="0" err="1" smtClean="0"/>
              <a:t>valid_sig_threshold</a:t>
            </a:r>
            <a:r>
              <a:rPr lang="en-US" altLang="zh-CN" b="0" dirty="0" smtClean="0"/>
              <a:t> : use corresponding distribution table to determine if they are in same cluster</a:t>
            </a:r>
          </a:p>
          <a:p>
            <a:pPr lvl="1"/>
            <a:r>
              <a:rPr lang="en-US" altLang="zh-CN" b="0" dirty="0" smtClean="0"/>
              <a:t>Else : considering them in 2 different clusters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Clustering on One Aisle</a:t>
            </a:r>
            <a:endParaRPr lang="zh-CN" altLang="en-US" dirty="0"/>
          </a:p>
        </p:txBody>
      </p:sp>
      <p:pic>
        <p:nvPicPr>
          <p:cNvPr id="4" name="内容占位符 3" descr="Cluster_One_Aisl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142984"/>
            <a:ext cx="8400565" cy="485778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 smtClean="0"/>
              <a:t>Clustering over whole supermarket</a:t>
            </a:r>
            <a:endParaRPr lang="zh-CN" altLang="en-US" dirty="0"/>
          </a:p>
        </p:txBody>
      </p:sp>
      <p:pic>
        <p:nvPicPr>
          <p:cNvPr id="6" name="内容占位符 5" descr="clustering_0p9_10000.bmp"/>
          <p:cNvPicPr>
            <a:picLocks noGrp="1" noChangeAspect="1"/>
          </p:cNvPicPr>
          <p:nvPr>
            <p:ph idx="1"/>
          </p:nvPr>
        </p:nvPicPr>
        <p:blipFill>
          <a:blip r:embed="rId3"/>
          <a:srcRect l="6250" t="-3329" r="8593"/>
          <a:stretch>
            <a:fillRect/>
          </a:stretch>
        </p:blipFill>
        <p:spPr>
          <a:xfrm>
            <a:off x="142844" y="1285859"/>
            <a:ext cx="8286808" cy="47202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What?    </a:t>
            </a:r>
            <a:r>
              <a:rPr lang="en-US" dirty="0" err="1" smtClean="0">
                <a:solidFill>
                  <a:srgbClr val="FF0000"/>
                </a:solidFill>
              </a:rPr>
              <a:t>SugarTrail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376378"/>
            <a:ext cx="8501090" cy="4267200"/>
          </a:xfrm>
        </p:spPr>
        <p:txBody>
          <a:bodyPr/>
          <a:lstStyle/>
          <a:p>
            <a:r>
              <a:rPr lang="en-US" dirty="0" smtClean="0"/>
              <a:t>Self-configuring indoor navigation system</a:t>
            </a:r>
          </a:p>
          <a:p>
            <a:r>
              <a:rPr lang="en-US" dirty="0" smtClean="0"/>
              <a:t>No pre-existing infrastructure needed</a:t>
            </a:r>
          </a:p>
          <a:p>
            <a:r>
              <a:rPr lang="en-US" dirty="0" smtClean="0"/>
              <a:t>No manual calibration required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7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5720" y="1285860"/>
            <a:ext cx="6934200" cy="2500330"/>
          </a:xfrm>
        </p:spPr>
        <p:txBody>
          <a:bodyPr/>
          <a:lstStyle/>
          <a:p>
            <a:r>
              <a:rPr lang="en-US" dirty="0" smtClean="0"/>
              <a:t>Signatures</a:t>
            </a:r>
          </a:p>
          <a:p>
            <a:r>
              <a:rPr lang="en-US" dirty="0" smtClean="0"/>
              <a:t>Clusters</a:t>
            </a:r>
          </a:p>
          <a:p>
            <a:r>
              <a:rPr lang="en-US" dirty="0" smtClean="0"/>
              <a:t>Local Compass Signatures</a:t>
            </a:r>
          </a:p>
          <a:p>
            <a:r>
              <a:rPr lang="en-US" dirty="0" smtClean="0"/>
              <a:t>Virtual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44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Guidance</a:t>
            </a:r>
            <a:endParaRPr lang="zh-CN" altLang="en-US" dirty="0"/>
          </a:p>
        </p:txBody>
      </p:sp>
      <p:pic>
        <p:nvPicPr>
          <p:cNvPr id="22" name="内容占位符 21" descr="2ndfloor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06" y="1357298"/>
            <a:ext cx="8318634" cy="5000660"/>
          </a:xfrm>
        </p:spPr>
      </p:pic>
      <p:sp>
        <p:nvSpPr>
          <p:cNvPr id="24" name="椭圆 23"/>
          <p:cNvSpPr/>
          <p:nvPr/>
        </p:nvSpPr>
        <p:spPr>
          <a:xfrm>
            <a:off x="4929190" y="5286388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6643702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071934" y="4071942"/>
            <a:ext cx="285752" cy="2857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286348" y="5572140"/>
            <a:ext cx="3357586" cy="500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Start: front door,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floor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214414" y="3643314"/>
            <a:ext cx="278608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stairs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5286380" y="3571876"/>
            <a:ext cx="3143272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Destination: Pei’s office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4714876" y="4500570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85918" y="4429132"/>
            <a:ext cx="2857520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Landmark: sofa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rot="16200000" flipV="1">
            <a:off x="4071934" y="4429132"/>
            <a:ext cx="1143008" cy="428628"/>
          </a:xfrm>
          <a:prstGeom prst="straightConnector1">
            <a:avLst/>
          </a:prstGeom>
          <a:ln cmpd="sng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H="1">
            <a:off x="4500562" y="4071942"/>
            <a:ext cx="285752" cy="28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000628" y="3929066"/>
            <a:ext cx="1428760" cy="428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28736"/>
            <a:ext cx="8501090" cy="4500594"/>
          </a:xfrm>
        </p:spPr>
        <p:txBody>
          <a:bodyPr/>
          <a:lstStyle/>
          <a:p>
            <a:r>
              <a:rPr lang="en-US" dirty="0" smtClean="0"/>
              <a:t>Round-trip time-of-flight (</a:t>
            </a:r>
            <a:r>
              <a:rPr lang="en-US" dirty="0" err="1" smtClean="0"/>
              <a:t>RToF</a:t>
            </a:r>
            <a:r>
              <a:rPr lang="en-US" dirty="0" smtClean="0"/>
              <a:t>) readings from arbitrarily placed </a:t>
            </a:r>
            <a:r>
              <a:rPr lang="en-US" i="1" dirty="0" smtClean="0"/>
              <a:t>anchor </a:t>
            </a:r>
            <a:r>
              <a:rPr lang="en-US" dirty="0" smtClean="0"/>
              <a:t>nodes.</a:t>
            </a:r>
          </a:p>
          <a:p>
            <a:r>
              <a:rPr lang="en-US" dirty="0" smtClean="0"/>
              <a:t>{r1, r2, r3, r4, …, </a:t>
            </a:r>
            <a:r>
              <a:rPr lang="en-US" dirty="0" err="1" smtClean="0"/>
              <a:t>rN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err="1" smtClean="0"/>
              <a:t>RToF</a:t>
            </a:r>
            <a:r>
              <a:rPr lang="en-US" dirty="0" smtClean="0"/>
              <a:t> readings are stable over time for a particular room geometry but show high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40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0108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Signatures: </a:t>
            </a:r>
            <a:br>
              <a:rPr lang="en-US" altLang="zh-CN" dirty="0" smtClean="0"/>
            </a:br>
            <a:r>
              <a:rPr lang="en-US" altLang="zh-CN" dirty="0" smtClean="0"/>
              <a:t>Single Ranging Reading</a:t>
            </a:r>
            <a:endParaRPr lang="zh-CN" altLang="en-US" dirty="0"/>
          </a:p>
        </p:txBody>
      </p:sp>
      <p:pic>
        <p:nvPicPr>
          <p:cNvPr id="5" name="内容占位符 4" descr="single_reading.bmp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71612"/>
            <a:ext cx="8501090" cy="3814354"/>
          </a:xfrm>
        </p:spPr>
      </p:pic>
      <p:sp>
        <p:nvSpPr>
          <p:cNvPr id="7" name="右箭头 6"/>
          <p:cNvSpPr/>
          <p:nvPr/>
        </p:nvSpPr>
        <p:spPr bwMode="auto">
          <a:xfrm>
            <a:off x="2071670" y="2285992"/>
            <a:ext cx="571504" cy="214314"/>
          </a:xfrm>
          <a:prstGeom prst="rightArrow">
            <a:avLst/>
          </a:prstGeom>
          <a:solidFill>
            <a:srgbClr val="66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57224" y="1714488"/>
            <a:ext cx="1214446" cy="1357322"/>
          </a:xfrm>
          <a:prstGeom prst="rect">
            <a:avLst/>
          </a:prstGeom>
          <a:solidFill>
            <a:srgbClr val="66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chemeClr val="bg1"/>
                </a:solidFill>
                <a:latin typeface="Arial" charset="0"/>
              </a:rPr>
              <a:t>Block Anchor 11 at March  12</a:t>
            </a:r>
            <a:r>
              <a:rPr lang="en-US" altLang="zh-CN" sz="1600" b="1" baseline="30000" dirty="0" smtClean="0">
                <a:solidFill>
                  <a:schemeClr val="bg1"/>
                </a:solidFill>
                <a:latin typeface="Arial" charset="0"/>
              </a:rPr>
              <a:t>th</a:t>
            </a:r>
            <a:r>
              <a:rPr lang="en-US" altLang="zh-CN" sz="1600" b="1" dirty="0" smtClean="0">
                <a:solidFill>
                  <a:schemeClr val="bg1"/>
                </a:solidFill>
                <a:latin typeface="Arial" charset="0"/>
              </a:rPr>
              <a:t> 16:43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左箭头 8"/>
          <p:cNvSpPr/>
          <p:nvPr/>
        </p:nvSpPr>
        <p:spPr bwMode="auto">
          <a:xfrm>
            <a:off x="4643438" y="2357430"/>
            <a:ext cx="571504" cy="214314"/>
          </a:xfrm>
          <a:prstGeom prst="leftArrow">
            <a:avLst/>
          </a:prstGeom>
          <a:solidFill>
            <a:srgbClr val="66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214942" y="2000240"/>
            <a:ext cx="1428760" cy="1071570"/>
          </a:xfrm>
          <a:prstGeom prst="rect">
            <a:avLst/>
          </a:prstGeom>
          <a:solidFill>
            <a:srgbClr val="6666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Move</a:t>
            </a:r>
            <a:r>
              <a:rPr kumimoji="0" lang="en-US" altLang="zh-CN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block away at March 13</a:t>
            </a:r>
            <a:r>
              <a:rPr kumimoji="0" lang="en-US" altLang="zh-CN" sz="1600" b="1" i="0" u="none" strike="noStrike" cap="none" normalizeH="0" baseline="30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th</a:t>
            </a:r>
            <a:r>
              <a:rPr kumimoji="0" lang="en-US" altLang="zh-CN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15:10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10709"/>
      </a:accent1>
      <a:accent2>
        <a:srgbClr val="F84848"/>
      </a:accent2>
      <a:accent3>
        <a:srgbClr val="FFFFFF"/>
      </a:accent3>
      <a:accent4>
        <a:srgbClr val="000000"/>
      </a:accent4>
      <a:accent5>
        <a:srgbClr val="DDAAAA"/>
      </a:accent5>
      <a:accent6>
        <a:srgbClr val="E14040"/>
      </a:accent6>
      <a:hlink>
        <a:srgbClr val="777777"/>
      </a:hlink>
      <a:folHlink>
        <a:srgbClr val="B2B2B2"/>
      </a:folHlink>
    </a:clrScheme>
    <a:fontScheme name="2_Blank Pre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FF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CMSV ppt template</Template>
  <TotalTime>1239</TotalTime>
  <Words>618</Words>
  <Application>Microsoft Office PowerPoint</Application>
  <PresentationFormat>全屏显示(4:3)</PresentationFormat>
  <Paragraphs>180</Paragraphs>
  <Slides>49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2_Blank Presentation</vt:lpstr>
      <vt:lpstr>公式</vt:lpstr>
      <vt:lpstr>Codename: SugarTrail</vt:lpstr>
      <vt:lpstr>Why?</vt:lpstr>
      <vt:lpstr>Why?</vt:lpstr>
      <vt:lpstr>Why?</vt:lpstr>
      <vt:lpstr>What?    SugarTrail!</vt:lpstr>
      <vt:lpstr>How?</vt:lpstr>
      <vt:lpstr>Guidance</vt:lpstr>
      <vt:lpstr>Signatures</vt:lpstr>
      <vt:lpstr>Signatures:  Single Ranging Reading</vt:lpstr>
      <vt:lpstr>Signatures:  Integrated Ranging Reading</vt:lpstr>
      <vt:lpstr>Clusters</vt:lpstr>
      <vt:lpstr>Clustering</vt:lpstr>
      <vt:lpstr>Algorithm: Bayesian Filter</vt:lpstr>
      <vt:lpstr>Clusters</vt:lpstr>
      <vt:lpstr>Local Compass Signatures</vt:lpstr>
      <vt:lpstr>Experiment in Hallway</vt:lpstr>
      <vt:lpstr>Real Distance &amp; Signature</vt:lpstr>
      <vt:lpstr>Clusters</vt:lpstr>
      <vt:lpstr>Navigation</vt:lpstr>
      <vt:lpstr>Kmeans Re-Clusters</vt:lpstr>
      <vt:lpstr>Metric</vt:lpstr>
      <vt:lpstr>Parameters</vt:lpstr>
      <vt:lpstr>Number of Anchors</vt:lpstr>
      <vt:lpstr>Number of Anchors</vt:lpstr>
      <vt:lpstr>Distribution</vt:lpstr>
      <vt:lpstr>Distribution</vt:lpstr>
      <vt:lpstr>Experiment in Lab</vt:lpstr>
      <vt:lpstr>Experiment in Lab</vt:lpstr>
      <vt:lpstr>Experiment in Lab</vt:lpstr>
      <vt:lpstr>Experiment in Lab</vt:lpstr>
      <vt:lpstr>Experiment in Supermarket</vt:lpstr>
      <vt:lpstr>New Wing Yuan Market:  Environment</vt:lpstr>
      <vt:lpstr>New Wing Yuan Market:  Environment</vt:lpstr>
      <vt:lpstr>Equipments: Laptop</vt:lpstr>
      <vt:lpstr>Equipments: Anchor</vt:lpstr>
      <vt:lpstr>Equipments: Node and Base</vt:lpstr>
      <vt:lpstr>Ranging Test: Along Aisle</vt:lpstr>
      <vt:lpstr>Ranging Test: Along Aisle</vt:lpstr>
      <vt:lpstr>Ranging Test:  Along Aisle</vt:lpstr>
      <vt:lpstr>Ranging Test:  Along Aisle</vt:lpstr>
      <vt:lpstr>Ranging Test: Along Aisle Across Rack</vt:lpstr>
      <vt:lpstr>Ranging Test: Along Aisle Across Rack</vt:lpstr>
      <vt:lpstr>Ranging Test: Across Racks</vt:lpstr>
      <vt:lpstr>Ranging Test:  Across Racks</vt:lpstr>
      <vt:lpstr>Organized Data Collecting: Sample points</vt:lpstr>
      <vt:lpstr>Filter the Data for Our Use:  2x2 feet grid</vt:lpstr>
      <vt:lpstr>Clustering: Using sub-set of signature</vt:lpstr>
      <vt:lpstr>Clustering on One Aisle</vt:lpstr>
      <vt:lpstr>Clustering over whole supermarket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jennifer</dc:creator>
  <cp:lastModifiedBy>jennifer</cp:lastModifiedBy>
  <cp:revision>440</cp:revision>
  <dcterms:created xsi:type="dcterms:W3CDTF">2011-01-24T18:12:09Z</dcterms:created>
  <dcterms:modified xsi:type="dcterms:W3CDTF">2011-03-15T17:53:09Z</dcterms:modified>
</cp:coreProperties>
</file>